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2" r:id="rId3"/>
    <p:sldId id="258" r:id="rId4"/>
    <p:sldId id="261" r:id="rId5"/>
    <p:sldId id="282" r:id="rId6"/>
    <p:sldId id="259" r:id="rId7"/>
    <p:sldId id="271" r:id="rId8"/>
    <p:sldId id="280" r:id="rId9"/>
    <p:sldId id="272" r:id="rId10"/>
    <p:sldId id="273" r:id="rId11"/>
    <p:sldId id="276" r:id="rId12"/>
    <p:sldId id="277" r:id="rId13"/>
    <p:sldId id="279" r:id="rId14"/>
    <p:sldId id="278" r:id="rId15"/>
    <p:sldId id="274"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p:restoredTop sz="94674"/>
  </p:normalViewPr>
  <p:slideViewPr>
    <p:cSldViewPr snapToGrid="0" snapToObjects="1">
      <p:cViewPr varScale="1">
        <p:scale>
          <a:sx n="124" d="100"/>
          <a:sy n="124" d="100"/>
        </p:scale>
        <p:origin x="165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98B96-2277-D142-AE8C-BD48FEFBB4A5}" type="datetimeFigureOut">
              <a:rPr lang="en-US" smtClean="0"/>
              <a:t>7/7/20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3F0F2-2B2C-6141-A412-185C869DDDE7}" type="slidenum">
              <a:rPr lang="en-US" smtClean="0"/>
              <a:t>‹#›</a:t>
            </a:fld>
            <a:endParaRPr lang="en-US"/>
          </a:p>
        </p:txBody>
      </p:sp>
    </p:spTree>
    <p:extLst>
      <p:ext uri="{BB962C8B-B14F-4D97-AF65-F5344CB8AC3E}">
        <p14:creationId xmlns:p14="http://schemas.microsoft.com/office/powerpoint/2010/main" val="86689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a:t>
            </a:fld>
            <a:endParaRPr lang="en-US"/>
          </a:p>
        </p:txBody>
      </p:sp>
    </p:spTree>
    <p:extLst>
      <p:ext uri="{BB962C8B-B14F-4D97-AF65-F5344CB8AC3E}">
        <p14:creationId xmlns:p14="http://schemas.microsoft.com/office/powerpoint/2010/main" val="244470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10</a:t>
            </a:fld>
            <a:endParaRPr lang="en-US"/>
          </a:p>
        </p:txBody>
      </p:sp>
    </p:spTree>
    <p:extLst>
      <p:ext uri="{BB962C8B-B14F-4D97-AF65-F5344CB8AC3E}">
        <p14:creationId xmlns:p14="http://schemas.microsoft.com/office/powerpoint/2010/main" val="264987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11</a:t>
            </a:fld>
            <a:endParaRPr lang="en-US"/>
          </a:p>
        </p:txBody>
      </p:sp>
    </p:spTree>
    <p:extLst>
      <p:ext uri="{BB962C8B-B14F-4D97-AF65-F5344CB8AC3E}">
        <p14:creationId xmlns:p14="http://schemas.microsoft.com/office/powerpoint/2010/main" val="27521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12</a:t>
            </a:fld>
            <a:endParaRPr lang="en-US"/>
          </a:p>
        </p:txBody>
      </p:sp>
    </p:spTree>
    <p:extLst>
      <p:ext uri="{BB962C8B-B14F-4D97-AF65-F5344CB8AC3E}">
        <p14:creationId xmlns:p14="http://schemas.microsoft.com/office/powerpoint/2010/main" val="84803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13</a:t>
            </a:fld>
            <a:endParaRPr lang="en-US"/>
          </a:p>
        </p:txBody>
      </p:sp>
    </p:spTree>
    <p:extLst>
      <p:ext uri="{BB962C8B-B14F-4D97-AF65-F5344CB8AC3E}">
        <p14:creationId xmlns:p14="http://schemas.microsoft.com/office/powerpoint/2010/main" val="82164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14</a:t>
            </a:fld>
            <a:endParaRPr lang="en-US"/>
          </a:p>
        </p:txBody>
      </p:sp>
    </p:spTree>
    <p:extLst>
      <p:ext uri="{BB962C8B-B14F-4D97-AF65-F5344CB8AC3E}">
        <p14:creationId xmlns:p14="http://schemas.microsoft.com/office/powerpoint/2010/main" val="173988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15</a:t>
            </a:fld>
            <a:endParaRPr lang="en-US"/>
          </a:p>
        </p:txBody>
      </p:sp>
    </p:spTree>
    <p:extLst>
      <p:ext uri="{BB962C8B-B14F-4D97-AF65-F5344CB8AC3E}">
        <p14:creationId xmlns:p14="http://schemas.microsoft.com/office/powerpoint/2010/main" val="234797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16</a:t>
            </a:fld>
            <a:endParaRPr lang="en-US"/>
          </a:p>
        </p:txBody>
      </p:sp>
    </p:spTree>
    <p:extLst>
      <p:ext uri="{BB962C8B-B14F-4D97-AF65-F5344CB8AC3E}">
        <p14:creationId xmlns:p14="http://schemas.microsoft.com/office/powerpoint/2010/main" val="417317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2</a:t>
            </a:fld>
            <a:endParaRPr lang="en-US"/>
          </a:p>
        </p:txBody>
      </p:sp>
    </p:spTree>
    <p:extLst>
      <p:ext uri="{BB962C8B-B14F-4D97-AF65-F5344CB8AC3E}">
        <p14:creationId xmlns:p14="http://schemas.microsoft.com/office/powerpoint/2010/main" val="223210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3</a:t>
            </a:fld>
            <a:endParaRPr lang="en-US"/>
          </a:p>
        </p:txBody>
      </p:sp>
    </p:spTree>
    <p:extLst>
      <p:ext uri="{BB962C8B-B14F-4D97-AF65-F5344CB8AC3E}">
        <p14:creationId xmlns:p14="http://schemas.microsoft.com/office/powerpoint/2010/main" val="123353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4</a:t>
            </a:fld>
            <a:endParaRPr lang="en-US"/>
          </a:p>
        </p:txBody>
      </p:sp>
    </p:spTree>
    <p:extLst>
      <p:ext uri="{BB962C8B-B14F-4D97-AF65-F5344CB8AC3E}">
        <p14:creationId xmlns:p14="http://schemas.microsoft.com/office/powerpoint/2010/main" val="110982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BABBCF-8183-CA4B-8CD6-802A9BFDFC8A}" type="slidenum">
              <a:rPr lang="en-US" smtClean="0"/>
              <a:t>5</a:t>
            </a:fld>
            <a:endParaRPr lang="en-US"/>
          </a:p>
        </p:txBody>
      </p:sp>
    </p:spTree>
    <p:extLst>
      <p:ext uri="{BB962C8B-B14F-4D97-AF65-F5344CB8AC3E}">
        <p14:creationId xmlns:p14="http://schemas.microsoft.com/office/powerpoint/2010/main" val="191918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6</a:t>
            </a:fld>
            <a:endParaRPr lang="en-US"/>
          </a:p>
        </p:txBody>
      </p:sp>
    </p:spTree>
    <p:extLst>
      <p:ext uri="{BB962C8B-B14F-4D97-AF65-F5344CB8AC3E}">
        <p14:creationId xmlns:p14="http://schemas.microsoft.com/office/powerpoint/2010/main" val="273192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7</a:t>
            </a:fld>
            <a:endParaRPr lang="en-US"/>
          </a:p>
        </p:txBody>
      </p:sp>
    </p:spTree>
    <p:extLst>
      <p:ext uri="{BB962C8B-B14F-4D97-AF65-F5344CB8AC3E}">
        <p14:creationId xmlns:p14="http://schemas.microsoft.com/office/powerpoint/2010/main" val="290781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8</a:t>
            </a:fld>
            <a:endParaRPr lang="en-US"/>
          </a:p>
        </p:txBody>
      </p:sp>
    </p:spTree>
    <p:extLst>
      <p:ext uri="{BB962C8B-B14F-4D97-AF65-F5344CB8AC3E}">
        <p14:creationId xmlns:p14="http://schemas.microsoft.com/office/powerpoint/2010/main" val="177654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3F0F2-2B2C-6141-A412-185C869DDDE7}" type="slidenum">
              <a:rPr lang="en-US" smtClean="0"/>
              <a:t>9</a:t>
            </a:fld>
            <a:endParaRPr lang="en-US"/>
          </a:p>
        </p:txBody>
      </p:sp>
    </p:spTree>
    <p:extLst>
      <p:ext uri="{BB962C8B-B14F-4D97-AF65-F5344CB8AC3E}">
        <p14:creationId xmlns:p14="http://schemas.microsoft.com/office/powerpoint/2010/main" val="157410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manoa.hawaii.edu/assessment/resources/curriculum-mapping-curriculum-matrix/#fou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manoa.hawaii.edu/assessment/resources/curriculum-mapping-curriculum-matri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5" name="TextBox 14"/>
          <p:cNvSpPr txBox="1"/>
          <p:nvPr/>
        </p:nvSpPr>
        <p:spPr>
          <a:xfrm>
            <a:off x="1969682" y="3521561"/>
            <a:ext cx="6783614" cy="1410643"/>
          </a:xfrm>
          <a:prstGeom prst="rect">
            <a:avLst/>
          </a:prstGeom>
          <a:noFill/>
        </p:spPr>
        <p:txBody>
          <a:bodyPr wrap="square" rtlCol="0">
            <a:spAutoFit/>
          </a:bodyPr>
          <a:lstStyle/>
          <a:p>
            <a:pPr>
              <a:lnSpc>
                <a:spcPts val="4980"/>
              </a:lnSpc>
            </a:pPr>
            <a:r>
              <a:rPr lang="en-US" sz="4400" dirty="0">
                <a:solidFill>
                  <a:schemeClr val="bg1"/>
                </a:solidFill>
                <a:latin typeface="Georgia"/>
                <a:cs typeface="Georgia"/>
              </a:rPr>
              <a:t>Curriculum Mapping</a:t>
            </a:r>
            <a:endParaRPr lang="en-US" sz="1600" dirty="0">
              <a:solidFill>
                <a:schemeClr val="bg1"/>
              </a:solidFill>
              <a:latin typeface="Arial"/>
              <a:cs typeface="Arial"/>
            </a:endParaRPr>
          </a:p>
          <a:p>
            <a:r>
              <a:rPr lang="en-US" sz="1600" dirty="0">
                <a:solidFill>
                  <a:schemeClr val="bg1"/>
                </a:solidFill>
                <a:latin typeface="Arial"/>
                <a:cs typeface="Arial"/>
              </a:rPr>
              <a:t>Summer 2020 Workshop: Content Series #2</a:t>
            </a:r>
          </a:p>
          <a:p>
            <a:r>
              <a:rPr lang="en-US" sz="1600" dirty="0">
                <a:solidFill>
                  <a:schemeClr val="bg1"/>
                </a:solidFill>
                <a:latin typeface="Arial"/>
                <a:cs typeface="Arial"/>
              </a:rPr>
              <a:t>presented by: Dr. Summer </a:t>
            </a:r>
            <a:r>
              <a:rPr lang="en-US" sz="1600" dirty="0" err="1">
                <a:solidFill>
                  <a:schemeClr val="bg1"/>
                </a:solidFill>
                <a:latin typeface="Arial"/>
                <a:cs typeface="Arial"/>
              </a:rPr>
              <a:t>DeProw</a:t>
            </a:r>
            <a:endParaRPr lang="en-US" sz="1200" dirty="0">
              <a:solidFill>
                <a:schemeClr val="bg1"/>
              </a:solidFill>
              <a:latin typeface="Arial"/>
              <a:cs typeface="Arial"/>
            </a:endParaRPr>
          </a:p>
          <a:p>
            <a:r>
              <a:rPr lang="en-US" sz="1200" dirty="0">
                <a:solidFill>
                  <a:schemeClr val="bg1"/>
                </a:solidFill>
                <a:latin typeface="Arial"/>
                <a:cs typeface="Arial"/>
              </a:rPr>
              <a:t>July 8, 2020</a:t>
            </a:r>
            <a:endParaRPr lang="en-US" sz="800" dirty="0">
              <a:solidFill>
                <a:schemeClr val="bg1"/>
              </a:solidFill>
              <a:latin typeface="Arial"/>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pic>
        <p:nvPicPr>
          <p:cNvPr id="3" name="Picture 2" descr="UnivLogo_Stack_2C_Dar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Building a Curriculum Map</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
        <p:nvSpPr>
          <p:cNvPr id="12" name="TextBox 11">
            <a:extLst>
              <a:ext uri="{FF2B5EF4-FFF2-40B4-BE49-F238E27FC236}">
                <a16:creationId xmlns:a16="http://schemas.microsoft.com/office/drawing/2014/main" id="{ACBEDC05-2521-A74E-A003-4F3C25DF1685}"/>
              </a:ext>
            </a:extLst>
          </p:cNvPr>
          <p:cNvSpPr txBox="1"/>
          <p:nvPr/>
        </p:nvSpPr>
        <p:spPr>
          <a:xfrm>
            <a:off x="259745" y="944213"/>
            <a:ext cx="8478341"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Use Excel template to begin construction</a:t>
            </a:r>
          </a:p>
          <a:p>
            <a:pPr marL="800100" lvl="1" indent="-342900">
              <a:buFont typeface="Arial" panose="020B0604020202020204" pitchFamily="34" charset="0"/>
              <a:buChar char="•"/>
            </a:pPr>
            <a:r>
              <a:rPr lang="en-US" dirty="0">
                <a:solidFill>
                  <a:schemeClr val="bg1"/>
                </a:solidFill>
              </a:rPr>
              <a:t>Choose levels that are most applicable to your program</a:t>
            </a:r>
          </a:p>
          <a:p>
            <a:pPr marL="800100" lvl="1" indent="-342900">
              <a:buFont typeface="Arial" panose="020B0604020202020204" pitchFamily="34" charset="0"/>
              <a:buChar char="•"/>
            </a:pPr>
            <a:r>
              <a:rPr lang="en-US" dirty="0">
                <a:solidFill>
                  <a:schemeClr val="bg1"/>
                </a:solidFill>
              </a:rPr>
              <a:t>Add Program Learning Outcomes in Columns across top</a:t>
            </a:r>
          </a:p>
          <a:p>
            <a:pPr marL="800100" lvl="1" indent="-342900">
              <a:buFont typeface="Arial" panose="020B0604020202020204" pitchFamily="34" charset="0"/>
              <a:buChar char="•"/>
            </a:pPr>
            <a:r>
              <a:rPr lang="en-US" dirty="0">
                <a:solidFill>
                  <a:schemeClr val="bg1"/>
                </a:solidFill>
              </a:rPr>
              <a:t>Add Program Courses in Rows down left</a:t>
            </a:r>
          </a:p>
        </p:txBody>
      </p:sp>
      <p:pic>
        <p:nvPicPr>
          <p:cNvPr id="4" name="Picture 3">
            <a:extLst>
              <a:ext uri="{FF2B5EF4-FFF2-40B4-BE49-F238E27FC236}">
                <a16:creationId xmlns:a16="http://schemas.microsoft.com/office/drawing/2014/main" id="{65AB3387-2691-6C4E-9AA8-F7E5B41FE89F}"/>
              </a:ext>
            </a:extLst>
          </p:cNvPr>
          <p:cNvPicPr>
            <a:picLocks noChangeAspect="1"/>
          </p:cNvPicPr>
          <p:nvPr/>
        </p:nvPicPr>
        <p:blipFill>
          <a:blip r:embed="rId7"/>
          <a:stretch>
            <a:fillRect/>
          </a:stretch>
        </p:blipFill>
        <p:spPr>
          <a:xfrm>
            <a:off x="1094953" y="2191610"/>
            <a:ext cx="6807923" cy="3517247"/>
          </a:xfrm>
          <a:prstGeom prst="rect">
            <a:avLst/>
          </a:prstGeom>
        </p:spPr>
      </p:pic>
    </p:spTree>
    <p:extLst>
      <p:ext uri="{BB962C8B-B14F-4D97-AF65-F5344CB8AC3E}">
        <p14:creationId xmlns:p14="http://schemas.microsoft.com/office/powerpoint/2010/main" val="213625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3608680" cy="600164"/>
          </a:xfrm>
          <a:prstGeom prst="rect">
            <a:avLst/>
          </a:prstGeom>
        </p:spPr>
        <p:txBody>
          <a:bodyPr wrap="none">
            <a:spAutoFit/>
          </a:bodyPr>
          <a:lstStyle/>
          <a:p>
            <a:pPr lvl="0"/>
            <a:r>
              <a:rPr lang="en-US" sz="3300" dirty="0">
                <a:solidFill>
                  <a:srgbClr val="FFFFFF"/>
                </a:solidFill>
                <a:latin typeface="Georgia"/>
                <a:cs typeface="Georgia"/>
              </a:rPr>
              <a:t>Mapping Schemes</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16" name="TextBox 15">
            <a:extLst>
              <a:ext uri="{FF2B5EF4-FFF2-40B4-BE49-F238E27FC236}">
                <a16:creationId xmlns:a16="http://schemas.microsoft.com/office/drawing/2014/main" id="{B89B1885-F676-F842-825D-A2ABC0CA8D72}"/>
              </a:ext>
            </a:extLst>
          </p:cNvPr>
          <p:cNvSpPr txBox="1"/>
          <p:nvPr/>
        </p:nvSpPr>
        <p:spPr>
          <a:xfrm>
            <a:off x="2122082" y="2296942"/>
            <a:ext cx="6768404" cy="36933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Current Curriculum Mapping Level Schemes in use at A-State:</a:t>
            </a:r>
          </a:p>
        </p:txBody>
      </p:sp>
      <p:sp>
        <p:nvSpPr>
          <p:cNvPr id="18" name="TextBox 17">
            <a:extLst>
              <a:ext uri="{FF2B5EF4-FFF2-40B4-BE49-F238E27FC236}">
                <a16:creationId xmlns:a16="http://schemas.microsoft.com/office/drawing/2014/main" id="{16229563-885A-7646-8CE7-81078149DD2B}"/>
              </a:ext>
            </a:extLst>
          </p:cNvPr>
          <p:cNvSpPr txBox="1"/>
          <p:nvPr/>
        </p:nvSpPr>
        <p:spPr>
          <a:xfrm>
            <a:off x="2122082" y="1096613"/>
            <a:ext cx="67684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Use Excel template to begin construction</a:t>
            </a:r>
          </a:p>
          <a:p>
            <a:pPr marL="800100" lvl="1" indent="-342900">
              <a:buFont typeface="Arial" panose="020B0604020202020204" pitchFamily="34" charset="0"/>
              <a:buChar char="•"/>
            </a:pPr>
            <a:r>
              <a:rPr lang="en-US" dirty="0">
                <a:solidFill>
                  <a:schemeClr val="bg1"/>
                </a:solidFill>
              </a:rPr>
              <a:t>Choose levels that are most applicable to your program</a:t>
            </a:r>
          </a:p>
          <a:p>
            <a:pPr marL="800100" lvl="1" indent="-342900">
              <a:buFont typeface="Arial" panose="020B0604020202020204" pitchFamily="34" charset="0"/>
              <a:buChar char="•"/>
            </a:pPr>
            <a:r>
              <a:rPr lang="en-US" dirty="0">
                <a:solidFill>
                  <a:schemeClr val="bg1"/>
                </a:solidFill>
              </a:rPr>
              <a:t>Add Program Learning Outcomes in Columns across top</a:t>
            </a:r>
          </a:p>
          <a:p>
            <a:pPr marL="800100" lvl="1" indent="-342900">
              <a:buFont typeface="Arial" panose="020B0604020202020204" pitchFamily="34" charset="0"/>
              <a:buChar char="•"/>
            </a:pPr>
            <a:r>
              <a:rPr lang="en-US" dirty="0">
                <a:solidFill>
                  <a:schemeClr val="bg1"/>
                </a:solidFill>
              </a:rPr>
              <a:t>Add Program Courses in Rows down left</a:t>
            </a:r>
          </a:p>
        </p:txBody>
      </p:sp>
      <p:pic>
        <p:nvPicPr>
          <p:cNvPr id="5" name="Picture 4">
            <a:extLst>
              <a:ext uri="{FF2B5EF4-FFF2-40B4-BE49-F238E27FC236}">
                <a16:creationId xmlns:a16="http://schemas.microsoft.com/office/drawing/2014/main" id="{FFD326A2-19D3-524D-B997-BF5557C446D1}"/>
              </a:ext>
            </a:extLst>
          </p:cNvPr>
          <p:cNvPicPr>
            <a:picLocks noChangeAspect="1"/>
          </p:cNvPicPr>
          <p:nvPr/>
        </p:nvPicPr>
        <p:blipFill>
          <a:blip r:embed="rId7"/>
          <a:stretch>
            <a:fillRect/>
          </a:stretch>
        </p:blipFill>
        <p:spPr>
          <a:xfrm>
            <a:off x="1919585" y="3119787"/>
            <a:ext cx="2489200" cy="2641600"/>
          </a:xfrm>
          <a:prstGeom prst="rect">
            <a:avLst/>
          </a:prstGeom>
        </p:spPr>
      </p:pic>
      <p:pic>
        <p:nvPicPr>
          <p:cNvPr id="9" name="Picture 8">
            <a:extLst>
              <a:ext uri="{FF2B5EF4-FFF2-40B4-BE49-F238E27FC236}">
                <a16:creationId xmlns:a16="http://schemas.microsoft.com/office/drawing/2014/main" id="{8DB25ABD-EC67-C648-BAF0-4EC5988C343E}"/>
              </a:ext>
            </a:extLst>
          </p:cNvPr>
          <p:cNvPicPr>
            <a:picLocks noChangeAspect="1"/>
          </p:cNvPicPr>
          <p:nvPr/>
        </p:nvPicPr>
        <p:blipFill>
          <a:blip r:embed="rId8"/>
          <a:stretch>
            <a:fillRect/>
          </a:stretch>
        </p:blipFill>
        <p:spPr>
          <a:xfrm>
            <a:off x="4735217" y="3119787"/>
            <a:ext cx="1689100" cy="787400"/>
          </a:xfrm>
          <a:prstGeom prst="rect">
            <a:avLst/>
          </a:prstGeom>
        </p:spPr>
      </p:pic>
      <p:pic>
        <p:nvPicPr>
          <p:cNvPr id="20" name="Picture 19">
            <a:extLst>
              <a:ext uri="{FF2B5EF4-FFF2-40B4-BE49-F238E27FC236}">
                <a16:creationId xmlns:a16="http://schemas.microsoft.com/office/drawing/2014/main" id="{72B8935D-8EF7-4F4C-84BC-ECFA26777F48}"/>
              </a:ext>
            </a:extLst>
          </p:cNvPr>
          <p:cNvPicPr>
            <a:picLocks noChangeAspect="1"/>
          </p:cNvPicPr>
          <p:nvPr/>
        </p:nvPicPr>
        <p:blipFill>
          <a:blip r:embed="rId9"/>
          <a:stretch>
            <a:fillRect/>
          </a:stretch>
        </p:blipFill>
        <p:spPr>
          <a:xfrm>
            <a:off x="6719286" y="3119787"/>
            <a:ext cx="1943100" cy="1549400"/>
          </a:xfrm>
          <a:prstGeom prst="rect">
            <a:avLst/>
          </a:prstGeom>
        </p:spPr>
      </p:pic>
      <p:sp>
        <p:nvSpPr>
          <p:cNvPr id="21" name="TextBox 20">
            <a:extLst>
              <a:ext uri="{FF2B5EF4-FFF2-40B4-BE49-F238E27FC236}">
                <a16:creationId xmlns:a16="http://schemas.microsoft.com/office/drawing/2014/main" id="{64428D87-A304-814F-9CA7-A953171293F7}"/>
              </a:ext>
            </a:extLst>
          </p:cNvPr>
          <p:cNvSpPr txBox="1"/>
          <p:nvPr/>
        </p:nvSpPr>
        <p:spPr>
          <a:xfrm>
            <a:off x="1863250" y="2819527"/>
            <a:ext cx="1497718" cy="307777"/>
          </a:xfrm>
          <a:prstGeom prst="rect">
            <a:avLst/>
          </a:prstGeom>
          <a:noFill/>
        </p:spPr>
        <p:txBody>
          <a:bodyPr wrap="none" rtlCol="0">
            <a:spAutoFit/>
          </a:bodyPr>
          <a:lstStyle/>
          <a:p>
            <a:r>
              <a:rPr lang="en-US" sz="1400" dirty="0">
                <a:solidFill>
                  <a:schemeClr val="bg1"/>
                </a:solidFill>
              </a:rPr>
              <a:t>Traditional Levels:</a:t>
            </a:r>
          </a:p>
        </p:txBody>
      </p:sp>
      <p:sp>
        <p:nvSpPr>
          <p:cNvPr id="22" name="TextBox 21">
            <a:extLst>
              <a:ext uri="{FF2B5EF4-FFF2-40B4-BE49-F238E27FC236}">
                <a16:creationId xmlns:a16="http://schemas.microsoft.com/office/drawing/2014/main" id="{56A48E77-345A-BE4F-9E6D-B51F28A9BDE9}"/>
              </a:ext>
            </a:extLst>
          </p:cNvPr>
          <p:cNvSpPr txBox="1"/>
          <p:nvPr/>
        </p:nvSpPr>
        <p:spPr>
          <a:xfrm>
            <a:off x="4618644" y="2781232"/>
            <a:ext cx="1919436" cy="307777"/>
          </a:xfrm>
          <a:prstGeom prst="rect">
            <a:avLst/>
          </a:prstGeom>
          <a:noFill/>
        </p:spPr>
        <p:txBody>
          <a:bodyPr wrap="none" rtlCol="0">
            <a:spAutoFit/>
          </a:bodyPr>
          <a:lstStyle/>
          <a:p>
            <a:r>
              <a:rPr lang="en-US" sz="1400" dirty="0">
                <a:solidFill>
                  <a:schemeClr val="bg1"/>
                </a:solidFill>
              </a:rPr>
              <a:t>Undergrad Engineering:</a:t>
            </a:r>
          </a:p>
        </p:txBody>
      </p:sp>
      <p:sp>
        <p:nvSpPr>
          <p:cNvPr id="23" name="TextBox 22">
            <a:extLst>
              <a:ext uri="{FF2B5EF4-FFF2-40B4-BE49-F238E27FC236}">
                <a16:creationId xmlns:a16="http://schemas.microsoft.com/office/drawing/2014/main" id="{1B36CB27-793D-9041-988C-EACD3427B4E6}"/>
              </a:ext>
            </a:extLst>
          </p:cNvPr>
          <p:cNvSpPr txBox="1"/>
          <p:nvPr/>
        </p:nvSpPr>
        <p:spPr>
          <a:xfrm>
            <a:off x="6659796" y="2791904"/>
            <a:ext cx="2212529" cy="307777"/>
          </a:xfrm>
          <a:prstGeom prst="rect">
            <a:avLst/>
          </a:prstGeom>
          <a:noFill/>
        </p:spPr>
        <p:txBody>
          <a:bodyPr wrap="none" rtlCol="0">
            <a:spAutoFit/>
          </a:bodyPr>
          <a:lstStyle/>
          <a:p>
            <a:r>
              <a:rPr lang="en-US" sz="1400" dirty="0">
                <a:solidFill>
                  <a:schemeClr val="bg1"/>
                </a:solidFill>
              </a:rPr>
              <a:t>Media and Communication:</a:t>
            </a:r>
          </a:p>
        </p:txBody>
      </p:sp>
    </p:spTree>
    <p:extLst>
      <p:ext uri="{BB962C8B-B14F-4D97-AF65-F5344CB8AC3E}">
        <p14:creationId xmlns:p14="http://schemas.microsoft.com/office/powerpoint/2010/main" val="116134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1" name="Rectangle 10"/>
          <p:cNvSpPr/>
          <p:nvPr/>
        </p:nvSpPr>
        <p:spPr>
          <a:xfrm>
            <a:off x="259746" y="297882"/>
            <a:ext cx="8478340" cy="461665"/>
          </a:xfrm>
          <a:prstGeom prst="rect">
            <a:avLst/>
          </a:prstGeom>
        </p:spPr>
        <p:txBody>
          <a:bodyPr wrap="square">
            <a:spAutoFit/>
          </a:bodyPr>
          <a:lstStyle/>
          <a:p>
            <a:pPr lvl="0"/>
            <a:r>
              <a:rPr lang="en-US" sz="2400" dirty="0">
                <a:solidFill>
                  <a:srgbClr val="FFFFFF"/>
                </a:solidFill>
                <a:latin typeface="Georgia"/>
                <a:cs typeface="Georgia"/>
              </a:rPr>
              <a:t>Examples of Curriculum Map Communication in Syllabi</a:t>
            </a:r>
            <a:endParaRPr lang="en-US" sz="24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09673007-A83E-514C-87C3-C92CC8652485}"/>
              </a:ext>
            </a:extLst>
          </p:cNvPr>
          <p:cNvPicPr>
            <a:picLocks noChangeAspect="1"/>
          </p:cNvPicPr>
          <p:nvPr/>
        </p:nvPicPr>
        <p:blipFill>
          <a:blip r:embed="rId7"/>
          <a:stretch>
            <a:fillRect/>
          </a:stretch>
        </p:blipFill>
        <p:spPr>
          <a:xfrm>
            <a:off x="241080" y="3068044"/>
            <a:ext cx="4257836" cy="2651760"/>
          </a:xfrm>
          <a:prstGeom prst="rect">
            <a:avLst/>
          </a:prstGeom>
        </p:spPr>
      </p:pic>
      <p:pic>
        <p:nvPicPr>
          <p:cNvPr id="7" name="Picture 6">
            <a:extLst>
              <a:ext uri="{FF2B5EF4-FFF2-40B4-BE49-F238E27FC236}">
                <a16:creationId xmlns:a16="http://schemas.microsoft.com/office/drawing/2014/main" id="{54309A7E-59A0-1841-A6DF-F8C7D9FA3DAF}"/>
              </a:ext>
            </a:extLst>
          </p:cNvPr>
          <p:cNvPicPr>
            <a:picLocks noChangeAspect="1"/>
          </p:cNvPicPr>
          <p:nvPr/>
        </p:nvPicPr>
        <p:blipFill>
          <a:blip r:embed="rId8"/>
          <a:stretch>
            <a:fillRect/>
          </a:stretch>
        </p:blipFill>
        <p:spPr>
          <a:xfrm>
            <a:off x="4584084" y="3091194"/>
            <a:ext cx="4261104" cy="1767905"/>
          </a:xfrm>
          <a:prstGeom prst="rect">
            <a:avLst/>
          </a:prstGeom>
        </p:spPr>
      </p:pic>
      <p:sp>
        <p:nvSpPr>
          <p:cNvPr id="16" name="TextBox 15">
            <a:extLst>
              <a:ext uri="{FF2B5EF4-FFF2-40B4-BE49-F238E27FC236}">
                <a16:creationId xmlns:a16="http://schemas.microsoft.com/office/drawing/2014/main" id="{DFC72888-E0B5-DF49-A598-8026612A1D2F}"/>
              </a:ext>
            </a:extLst>
          </p:cNvPr>
          <p:cNvSpPr txBox="1"/>
          <p:nvPr/>
        </p:nvSpPr>
        <p:spPr>
          <a:xfrm>
            <a:off x="259746" y="759547"/>
            <a:ext cx="8478341" cy="230832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There are numerous ways to communicate mapping of program and course curriculum in a syllabus.</a:t>
            </a:r>
          </a:p>
          <a:p>
            <a:pPr marL="342900" indent="-342900">
              <a:buFont typeface="Arial" panose="020B0604020202020204" pitchFamily="34" charset="0"/>
              <a:buChar char="•"/>
            </a:pPr>
            <a:r>
              <a:rPr lang="en-US" dirty="0">
                <a:solidFill>
                  <a:schemeClr val="bg1"/>
                </a:solidFill>
              </a:rPr>
              <a:t>One example is to create a PDF version of a map built in </a:t>
            </a:r>
            <a:r>
              <a:rPr lang="en-US" dirty="0" err="1">
                <a:solidFill>
                  <a:schemeClr val="bg1"/>
                </a:solidFill>
              </a:rPr>
              <a:t>Taskstream</a:t>
            </a:r>
            <a:r>
              <a:rPr lang="en-US" dirty="0">
                <a:solidFill>
                  <a:schemeClr val="bg1"/>
                </a:solidFill>
              </a:rPr>
              <a:t>, add the map as an appendices in the syllabi and state that a course’s alignment can be found in the map.</a:t>
            </a:r>
          </a:p>
          <a:p>
            <a:pPr marL="342900" indent="-342900">
              <a:buFont typeface="Arial" panose="020B0604020202020204" pitchFamily="34" charset="0"/>
              <a:buChar char="•"/>
            </a:pPr>
            <a:r>
              <a:rPr lang="en-US" dirty="0">
                <a:solidFill>
                  <a:schemeClr val="bg1"/>
                </a:solidFill>
              </a:rPr>
              <a:t>Below are two more examples of curriculum mapping communication. The chart on the left is mapping for a course to prescribed program standards, while the mapping on the right is for outcomes written by A-State program faculty.</a:t>
            </a:r>
          </a:p>
        </p:txBody>
      </p:sp>
      <p:sp>
        <p:nvSpPr>
          <p:cNvPr id="17" name="TextBox 16">
            <a:extLst>
              <a:ext uri="{FF2B5EF4-FFF2-40B4-BE49-F238E27FC236}">
                <a16:creationId xmlns:a16="http://schemas.microsoft.com/office/drawing/2014/main" id="{8A1001ED-C05C-D347-9FC1-5AFBFD2A6A3A}"/>
              </a:ext>
            </a:extLst>
          </p:cNvPr>
          <p:cNvSpPr txBox="1"/>
          <p:nvPr/>
        </p:nvSpPr>
        <p:spPr>
          <a:xfrm>
            <a:off x="183205" y="5707446"/>
            <a:ext cx="9003875" cy="307777"/>
          </a:xfrm>
          <a:prstGeom prst="rect">
            <a:avLst/>
          </a:prstGeom>
          <a:noFill/>
        </p:spPr>
        <p:txBody>
          <a:bodyPr wrap="none" rtlCol="0">
            <a:spAutoFit/>
          </a:bodyPr>
          <a:lstStyle/>
          <a:p>
            <a:r>
              <a:rPr lang="en-US" sz="1400" dirty="0">
                <a:solidFill>
                  <a:schemeClr val="bg1"/>
                </a:solidFill>
              </a:rPr>
              <a:t>Syllabi examples courtesy of Dr. Joanna Grymes, Associate Professor and Dr. Claudia Benavides </a:t>
            </a:r>
            <a:r>
              <a:rPr lang="en-US" sz="1400" dirty="0" err="1">
                <a:solidFill>
                  <a:schemeClr val="bg1"/>
                </a:solidFill>
              </a:rPr>
              <a:t>Ambs</a:t>
            </a:r>
            <a:r>
              <a:rPr lang="en-US" sz="1400" dirty="0">
                <a:solidFill>
                  <a:schemeClr val="bg1"/>
                </a:solidFill>
              </a:rPr>
              <a:t>, Associate Professor</a:t>
            </a:r>
          </a:p>
        </p:txBody>
      </p:sp>
    </p:spTree>
    <p:extLst>
      <p:ext uri="{BB962C8B-B14F-4D97-AF65-F5344CB8AC3E}">
        <p14:creationId xmlns:p14="http://schemas.microsoft.com/office/powerpoint/2010/main" val="127356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586977"/>
            <a:ext cx="847834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Problems encountered</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Things to consider</a:t>
            </a: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Review/Audits of Curriculum Maps</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66578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969682" y="297882"/>
            <a:ext cx="2800767" cy="600164"/>
          </a:xfrm>
          <a:prstGeom prst="rect">
            <a:avLst/>
          </a:prstGeom>
        </p:spPr>
        <p:txBody>
          <a:bodyPr wrap="none">
            <a:spAutoFit/>
          </a:bodyPr>
          <a:lstStyle/>
          <a:p>
            <a:pPr lvl="0"/>
            <a:r>
              <a:rPr lang="en-US" sz="3300" dirty="0">
                <a:solidFill>
                  <a:srgbClr val="FFFFFF"/>
                </a:solidFill>
                <a:latin typeface="Georgia"/>
                <a:cs typeface="Georgia"/>
              </a:rPr>
              <a:t>Session Q &amp; A</a:t>
            </a:r>
            <a:endParaRPr lang="en-US" sz="33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17" name="Picture 16">
            <a:extLst>
              <a:ext uri="{FF2B5EF4-FFF2-40B4-BE49-F238E27FC236}">
                <a16:creationId xmlns:a16="http://schemas.microsoft.com/office/drawing/2014/main" id="{04C4C1C5-31FF-F54D-BDF0-07D9AF35A0B0}"/>
              </a:ext>
            </a:extLst>
          </p:cNvPr>
          <p:cNvPicPr>
            <a:picLocks noChangeAspect="1"/>
          </p:cNvPicPr>
          <p:nvPr/>
        </p:nvPicPr>
        <p:blipFill>
          <a:blip r:embed="rId7"/>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6443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5401479"/>
          </a:xfrm>
          <a:prstGeom prst="rect">
            <a:avLst/>
          </a:prstGeom>
          <a:noFill/>
        </p:spPr>
        <p:txBody>
          <a:bodyPr wrap="square" rtlCol="0">
            <a:spAutoFit/>
          </a:bodyPr>
          <a:lstStyle/>
          <a:p>
            <a:pPr marL="285750" indent="-285750">
              <a:buFont typeface="Arial" panose="020B0604020202020204" pitchFamily="34" charset="0"/>
              <a:buChar char="•"/>
            </a:pPr>
            <a:r>
              <a:rPr lang="en-US" sz="1500" dirty="0">
                <a:solidFill>
                  <a:schemeClr val="bg1"/>
                </a:solidFill>
              </a:rPr>
              <a:t>Build in practice and multiple learning trials for students: introduce, reinforce, master. Students will perform best if they are introduced to the learning outcome early in the curriculum and then given sufficient practice and reinforcement before evaluation of their level of mastery takes place.</a:t>
            </a:r>
          </a:p>
          <a:p>
            <a:pPr marL="285750" indent="-285750">
              <a:buFont typeface="Arial" panose="020B0604020202020204" pitchFamily="34" charset="0"/>
              <a:buChar char="•"/>
            </a:pPr>
            <a:r>
              <a:rPr lang="en-US" sz="1500" dirty="0">
                <a:solidFill>
                  <a:schemeClr val="bg1"/>
                </a:solidFill>
              </a:rPr>
              <a:t>Use the curriculum map to identify the learning opportunities (e.g., assignments, activities) that produce the program’s outcomes.</a:t>
            </a:r>
          </a:p>
          <a:p>
            <a:pPr marL="285750" indent="-285750">
              <a:buFont typeface="Arial" panose="020B0604020202020204" pitchFamily="34" charset="0"/>
              <a:buChar char="•"/>
            </a:pPr>
            <a:r>
              <a:rPr lang="en-US" sz="1500" dirty="0">
                <a:solidFill>
                  <a:schemeClr val="bg1"/>
                </a:solidFill>
              </a:rPr>
              <a:t>Allow faculty members to teach to their strengths (note: each person need not cover all outcomes in a single course). “Hand off” particular outcomes to those best suited for the task.</a:t>
            </a:r>
          </a:p>
          <a:p>
            <a:pPr marL="285750" indent="-285750">
              <a:buFont typeface="Arial" panose="020B0604020202020204" pitchFamily="34" charset="0"/>
              <a:buChar char="•"/>
            </a:pPr>
            <a:r>
              <a:rPr lang="en-US" sz="1500" dirty="0">
                <a:solidFill>
                  <a:schemeClr val="bg1"/>
                </a:solidFill>
              </a:rPr>
              <a:t>Ask if the department/program is trying to do too much. Eliminate outcomes that are not highly-valued and then focus on highly-valued outcomes by including them in multiple courses. (The eliminated outcomes can still be course-level outcomes. They need not disappear completely from the curriculum.)</a:t>
            </a:r>
          </a:p>
          <a:p>
            <a:pPr marL="285750" indent="-285750">
              <a:buFont typeface="Arial" panose="020B0604020202020204" pitchFamily="34" charset="0"/>
              <a:buChar char="•"/>
            </a:pPr>
            <a:r>
              <a:rPr lang="en-US" sz="1500" dirty="0">
                <a:solidFill>
                  <a:schemeClr val="bg1"/>
                </a:solidFill>
              </a:rPr>
              <a:t>Set priorities as a department/program. Everyone working together toward common outcomes can increase the likelihood that students will meet or exceed expectations.</a:t>
            </a:r>
          </a:p>
          <a:p>
            <a:pPr marL="285750" indent="-285750">
              <a:buFont typeface="Arial" panose="020B0604020202020204" pitchFamily="34" charset="0"/>
              <a:buChar char="•"/>
            </a:pPr>
            <a:r>
              <a:rPr lang="en-US" sz="1500" dirty="0">
                <a:solidFill>
                  <a:schemeClr val="bg1"/>
                </a:solidFill>
              </a:rPr>
              <a:t>Communicate: Publish the curriculum map and distribute to students and faculty.</a:t>
            </a:r>
          </a:p>
          <a:p>
            <a:pPr marL="285750" indent="-285750">
              <a:buFont typeface="Arial" panose="020B0604020202020204" pitchFamily="34" charset="0"/>
              <a:buChar char="•"/>
            </a:pPr>
            <a:r>
              <a:rPr lang="en-US" sz="1500" dirty="0">
                <a:solidFill>
                  <a:schemeClr val="bg1"/>
                </a:solidFill>
              </a:rPr>
              <a:t>Communicate: Each faculty member can make explicit connections across courses for the students. For example, at the beginning of the course or unit, a faculty member can remind students what they were introduced to in another course and explain how the current course will have them practice or expand their knowledge. Do not expect students to be able to make those connections by themselves.</a:t>
            </a:r>
          </a:p>
        </p:txBody>
      </p:sp>
      <p:sp>
        <p:nvSpPr>
          <p:cNvPr id="2" name="Rectangle 1"/>
          <p:cNvSpPr/>
          <p:nvPr/>
        </p:nvSpPr>
        <p:spPr>
          <a:xfrm>
            <a:off x="1969682" y="297882"/>
            <a:ext cx="6801862" cy="553998"/>
          </a:xfrm>
          <a:prstGeom prst="rect">
            <a:avLst/>
          </a:prstGeom>
        </p:spPr>
        <p:txBody>
          <a:bodyPr wrap="none">
            <a:spAutoFit/>
          </a:bodyPr>
          <a:lstStyle/>
          <a:p>
            <a:pPr lvl="0"/>
            <a:r>
              <a:rPr lang="en-US" sz="3000" dirty="0">
                <a:solidFill>
                  <a:srgbClr val="FFFFFF"/>
                </a:solidFill>
                <a:latin typeface="Georgia"/>
                <a:cs typeface="Arial"/>
              </a:rPr>
              <a:t>Best Practices for Curriculum Mapping</a:t>
            </a:r>
            <a:endParaRPr lang="en-US" sz="30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
        <p:nvSpPr>
          <p:cNvPr id="3" name="TextBox 2">
            <a:extLst>
              <a:ext uri="{FF2B5EF4-FFF2-40B4-BE49-F238E27FC236}">
                <a16:creationId xmlns:a16="http://schemas.microsoft.com/office/drawing/2014/main" id="{9ACCC8FE-557D-1843-B58D-06DAA7B8419E}"/>
              </a:ext>
            </a:extLst>
          </p:cNvPr>
          <p:cNvSpPr txBox="1"/>
          <p:nvPr/>
        </p:nvSpPr>
        <p:spPr>
          <a:xfrm>
            <a:off x="1969682" y="6345827"/>
            <a:ext cx="7145226" cy="307777"/>
          </a:xfrm>
          <a:prstGeom prst="rect">
            <a:avLst/>
          </a:prstGeom>
          <a:noFill/>
        </p:spPr>
        <p:txBody>
          <a:bodyPr wrap="none" rtlCol="0">
            <a:spAutoFit/>
          </a:bodyPr>
          <a:lstStyle/>
          <a:p>
            <a:r>
              <a:rPr lang="en-US" sz="1400" i="1" dirty="0">
                <a:solidFill>
                  <a:schemeClr val="bg1"/>
                </a:solidFill>
                <a:hlinkClick r:id="rId7">
                  <a:extLst>
                    <a:ext uri="{A12FA001-AC4F-418D-AE19-62706E023703}">
                      <ahyp:hlinkClr xmlns:ahyp="http://schemas.microsoft.com/office/drawing/2018/hyperlinkcolor" val="tx"/>
                    </a:ext>
                  </a:extLst>
                </a:hlinkClick>
              </a:rPr>
              <a:t>https://manoa.hawaii.edu/assessment/resources/curriculum-mapping-curriculum-matrix/#four</a:t>
            </a:r>
            <a:endParaRPr lang="en-US" sz="1400" i="1" dirty="0">
              <a:solidFill>
                <a:schemeClr val="bg1"/>
              </a:solidFill>
            </a:endParaRPr>
          </a:p>
        </p:txBody>
      </p:sp>
    </p:spTree>
    <p:extLst>
      <p:ext uri="{BB962C8B-B14F-4D97-AF65-F5344CB8AC3E}">
        <p14:creationId xmlns:p14="http://schemas.microsoft.com/office/powerpoint/2010/main" val="296879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2308324"/>
          </a:xfrm>
          <a:prstGeom prst="rect">
            <a:avLst/>
          </a:prstGeom>
          <a:noFill/>
        </p:spPr>
        <p:txBody>
          <a:bodyPr wrap="square" rtlCol="0">
            <a:spAutoFit/>
          </a:bodyPr>
          <a:lstStyle/>
          <a:p>
            <a:r>
              <a:rPr lang="en-US" dirty="0">
                <a:solidFill>
                  <a:schemeClr val="bg1"/>
                </a:solidFill>
              </a:rPr>
              <a:t>Curriculum Mapping / Curriculum Matrix. (n.d.). Retrieved July 02, 2020, from </a:t>
            </a:r>
            <a:r>
              <a:rPr lang="en-US" dirty="0">
                <a:solidFill>
                  <a:schemeClr val="bg1"/>
                </a:solidFill>
                <a:hlinkClick r:id="rId6"/>
              </a:rPr>
              <a:t>https://manoa.hawaii.edu/assessment/resources/curriculum-mapping-curriculum-matrix/</a:t>
            </a:r>
            <a:endParaRPr lang="en-US" dirty="0">
              <a:solidFill>
                <a:schemeClr val="bg1"/>
              </a:solidFill>
            </a:endParaRPr>
          </a:p>
          <a:p>
            <a:endParaRPr lang="en-US" dirty="0">
              <a:solidFill>
                <a:schemeClr val="bg1"/>
              </a:solidFill>
            </a:endParaRPr>
          </a:p>
          <a:p>
            <a:r>
              <a:rPr lang="en-US" dirty="0">
                <a:solidFill>
                  <a:schemeClr val="bg1"/>
                </a:solidFill>
              </a:rPr>
              <a:t>Jacobs, H. H. (2010). Curriculum 21: Essential education for a changing world. Alexandria, VA: Association for Supervision and Curriculum Development.</a:t>
            </a:r>
          </a:p>
        </p:txBody>
      </p:sp>
      <p:sp>
        <p:nvSpPr>
          <p:cNvPr id="2" name="Rectangle 1"/>
          <p:cNvSpPr/>
          <p:nvPr/>
        </p:nvSpPr>
        <p:spPr>
          <a:xfrm>
            <a:off x="1969682" y="297882"/>
            <a:ext cx="2238113" cy="600164"/>
          </a:xfrm>
          <a:prstGeom prst="rect">
            <a:avLst/>
          </a:prstGeom>
        </p:spPr>
        <p:txBody>
          <a:bodyPr wrap="none">
            <a:spAutoFit/>
          </a:bodyPr>
          <a:lstStyle/>
          <a:p>
            <a:pPr lvl="0"/>
            <a:r>
              <a:rPr lang="en-US" sz="3300" dirty="0">
                <a:solidFill>
                  <a:srgbClr val="FFFFFF"/>
                </a:solidFill>
                <a:latin typeface="Georgia"/>
                <a:cs typeface="Georgia"/>
              </a:rPr>
              <a:t>References</a:t>
            </a:r>
          </a:p>
        </p:txBody>
      </p:sp>
      <p:pic>
        <p:nvPicPr>
          <p:cNvPr id="15" name="Picture 14" descr="UnivLogo_Stack_2C_Dar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383386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solidFill>
                  <a:srgbClr val="FFFFFF"/>
                </a:solidFill>
                <a:latin typeface="Georgia"/>
                <a:cs typeface="Georgia"/>
              </a:rPr>
              <a:t>Workshop Procedures</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7"/>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8"/>
          <a:stretch>
            <a:fillRect/>
          </a:stretch>
        </p:blipFill>
        <p:spPr>
          <a:xfrm>
            <a:off x="6011497" y="638908"/>
            <a:ext cx="2527300" cy="4432300"/>
          </a:xfrm>
          <a:prstGeom prst="rect">
            <a:avLst/>
          </a:prstGeom>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151634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6" name="TextBox 15"/>
          <p:cNvSpPr txBox="1"/>
          <p:nvPr/>
        </p:nvSpPr>
        <p:spPr>
          <a:xfrm>
            <a:off x="1969682" y="990269"/>
            <a:ext cx="6783614" cy="2308324"/>
          </a:xfrm>
          <a:prstGeom prst="rect">
            <a:avLst/>
          </a:prstGeom>
          <a:noFill/>
        </p:spPr>
        <p:txBody>
          <a:bodyPr wrap="square" rtlCol="0">
            <a:spAutoFit/>
          </a:bodyPr>
          <a:lstStyle/>
          <a:p>
            <a:r>
              <a:rPr lang="en-US" dirty="0">
                <a:solidFill>
                  <a:schemeClr val="bg1"/>
                </a:solidFill>
              </a:rPr>
              <a:t>Attendees will be able to:</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Align Required and Elective Courses to applicable PLOs</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Excel Worksheet</a:t>
            </a:r>
            <a:endParaRPr lang="en-US" sz="2800" dirty="0">
              <a:solidFill>
                <a:schemeClr val="bg1"/>
              </a:solidFill>
            </a:endParaRPr>
          </a:p>
          <a:p>
            <a:pPr marL="742950" lvl="1" indent="-285750">
              <a:buFont typeface="Arial" panose="020B0604020202020204" pitchFamily="34" charset="0"/>
              <a:buChar char="•"/>
            </a:pPr>
            <a:r>
              <a:rPr lang="en-US" dirty="0">
                <a:solidFill>
                  <a:schemeClr val="bg1"/>
                </a:solidFill>
              </a:rPr>
              <a:t>Mapping scheme that works best for your program:</a:t>
            </a:r>
            <a:endParaRPr lang="en-US" sz="2800" dirty="0">
              <a:solidFill>
                <a:schemeClr val="bg1"/>
              </a:solidFill>
            </a:endParaRPr>
          </a:p>
          <a:p>
            <a:pPr marL="1200150" lvl="2" indent="-285750">
              <a:buFont typeface="Arial" panose="020B0604020202020204" pitchFamily="34" charset="0"/>
              <a:buChar char="•"/>
            </a:pPr>
            <a:r>
              <a:rPr lang="en-US" dirty="0">
                <a:solidFill>
                  <a:schemeClr val="bg1"/>
                </a:solidFill>
              </a:rPr>
              <a:t>“Touches” vs. Assessed, Contributes, Introduce/Reinforced/Mastered</a:t>
            </a:r>
            <a:endParaRPr lang="en-US" sz="2800" dirty="0">
              <a:solidFill>
                <a:schemeClr val="bg1"/>
              </a:solidFill>
            </a:endParaRPr>
          </a:p>
          <a:p>
            <a:pPr marL="285750" lvl="0" indent="-285750">
              <a:buFont typeface="Arial" panose="020B0604020202020204" pitchFamily="34" charset="0"/>
              <a:buChar char="•"/>
            </a:pPr>
            <a:r>
              <a:rPr lang="en-US" dirty="0">
                <a:solidFill>
                  <a:schemeClr val="bg1"/>
                </a:solidFill>
              </a:rPr>
              <a:t>Including “Mapping” in Syllabi</a:t>
            </a:r>
            <a:endParaRPr lang="en-US" sz="2800" dirty="0">
              <a:solidFill>
                <a:schemeClr val="bg1"/>
              </a:solidFill>
            </a:endParaRPr>
          </a:p>
          <a:p>
            <a:pPr marL="285750" indent="-285750">
              <a:buFont typeface="Arial" panose="020B0604020202020204" pitchFamily="34" charset="0"/>
              <a:buChar char="•"/>
            </a:pPr>
            <a:r>
              <a:rPr lang="en-US" dirty="0">
                <a:solidFill>
                  <a:schemeClr val="bg1"/>
                </a:solidFill>
              </a:rPr>
              <a:t>Creating PDFs for Syllabi Appendices </a:t>
            </a:r>
            <a:endParaRPr lang="en-US" sz="7200" dirty="0">
              <a:solidFill>
                <a:schemeClr val="bg1"/>
              </a:solidFill>
              <a:latin typeface="Arial"/>
              <a:cs typeface="Arial"/>
            </a:endParaRPr>
          </a:p>
        </p:txBody>
      </p:sp>
      <p:sp>
        <p:nvSpPr>
          <p:cNvPr id="2" name="Rectangle 1"/>
          <p:cNvSpPr/>
          <p:nvPr/>
        </p:nvSpPr>
        <p:spPr>
          <a:xfrm>
            <a:off x="1969682" y="297882"/>
            <a:ext cx="3948517" cy="646331"/>
          </a:xfrm>
          <a:prstGeom prst="rect">
            <a:avLst/>
          </a:prstGeom>
        </p:spPr>
        <p:txBody>
          <a:bodyPr wrap="none">
            <a:spAutoFit/>
          </a:bodyPr>
          <a:lstStyle/>
          <a:p>
            <a:pPr lvl="0"/>
            <a:r>
              <a:rPr lang="en-US" sz="3600" dirty="0">
                <a:solidFill>
                  <a:srgbClr val="FFFFFF"/>
                </a:solidFill>
                <a:latin typeface="Georgia"/>
                <a:cs typeface="Georgia"/>
              </a:rPr>
              <a:t>Workshop Agenda</a:t>
            </a:r>
            <a:endParaRPr lang="en-US"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417364"/>
            <a:ext cx="847834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A curriculum map/audit is a tool used to record </a:t>
            </a:r>
            <a:r>
              <a:rPr lang="en-US" sz="2000" b="1" dirty="0">
                <a:solidFill>
                  <a:schemeClr val="bg1"/>
                </a:solidFill>
              </a:rPr>
              <a:t>curriculum</a:t>
            </a:r>
            <a:r>
              <a:rPr lang="en-US" sz="2000" dirty="0">
                <a:solidFill>
                  <a:schemeClr val="bg1"/>
                </a:solidFill>
              </a:rPr>
              <a:t>-related inter-connections that identifies program-level student learning outcomes, the courses in which the content is taught, and level at which the content is taught. This map could include other elements, but for the purpose of this workshop, it will only include the aforementioned items.</a:t>
            </a:r>
          </a:p>
        </p:txBody>
      </p:sp>
      <p:sp>
        <p:nvSpPr>
          <p:cNvPr id="11" name="Rectangle 10"/>
          <p:cNvSpPr/>
          <p:nvPr/>
        </p:nvSpPr>
        <p:spPr>
          <a:xfrm>
            <a:off x="259746" y="297882"/>
            <a:ext cx="6011582" cy="646331"/>
          </a:xfrm>
          <a:prstGeom prst="rect">
            <a:avLst/>
          </a:prstGeom>
        </p:spPr>
        <p:txBody>
          <a:bodyPr wrap="none">
            <a:spAutoFit/>
          </a:bodyPr>
          <a:lstStyle/>
          <a:p>
            <a:pPr lvl="0"/>
            <a:r>
              <a:rPr lang="en-US" sz="3600" dirty="0">
                <a:solidFill>
                  <a:srgbClr val="FFFFFF"/>
                </a:solidFill>
                <a:latin typeface="Georgia"/>
                <a:cs typeface="Georgia"/>
              </a:rPr>
              <a:t>Curriculum Map: What is it?</a:t>
            </a:r>
            <a:endParaRPr lang="en-US"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55224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 name="Rectangle 1"/>
          <p:cNvSpPr/>
          <p:nvPr/>
        </p:nvSpPr>
        <p:spPr>
          <a:xfrm>
            <a:off x="1793383" y="297882"/>
            <a:ext cx="7298755" cy="461665"/>
          </a:xfrm>
          <a:prstGeom prst="rect">
            <a:avLst/>
          </a:prstGeom>
        </p:spPr>
        <p:txBody>
          <a:bodyPr wrap="square">
            <a:spAutoFit/>
          </a:bodyPr>
          <a:lstStyle/>
          <a:p>
            <a:pPr lvl="0"/>
            <a:r>
              <a:rPr lang="en-US" sz="2400" dirty="0">
                <a:solidFill>
                  <a:srgbClr val="FFFFFF"/>
                </a:solidFill>
                <a:latin typeface="Georgia"/>
                <a:cs typeface="Arial"/>
              </a:rPr>
              <a:t>Articulate program structure? </a:t>
            </a:r>
            <a:endParaRPr lang="en-US" sz="2400" dirty="0">
              <a:solidFill>
                <a:srgbClr val="FFFFFF"/>
              </a:solidFill>
              <a:latin typeface="Arial"/>
              <a:cs typeface="Arial"/>
            </a:endParaRPr>
          </a:p>
        </p:txBody>
      </p:sp>
      <p:pic>
        <p:nvPicPr>
          <p:cNvPr id="15" name="Picture 14" descr="UnivLogo_Stack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04" y="365476"/>
            <a:ext cx="1267480" cy="989238"/>
          </a:xfrm>
          <a:prstGeom prst="rect">
            <a:avLst/>
          </a:prstGeom>
        </p:spPr>
      </p:pic>
      <p:pic>
        <p:nvPicPr>
          <p:cNvPr id="5" name="Picture 4">
            <a:extLst>
              <a:ext uri="{FF2B5EF4-FFF2-40B4-BE49-F238E27FC236}">
                <a16:creationId xmlns:a16="http://schemas.microsoft.com/office/drawing/2014/main" id="{2D3C5718-972E-0847-BFA5-341710B8EBCE}"/>
              </a:ext>
            </a:extLst>
          </p:cNvPr>
          <p:cNvPicPr>
            <a:picLocks noChangeAspect="1"/>
          </p:cNvPicPr>
          <p:nvPr/>
        </p:nvPicPr>
        <p:blipFill>
          <a:blip r:embed="rId7"/>
          <a:stretch>
            <a:fillRect/>
          </a:stretch>
        </p:blipFill>
        <p:spPr>
          <a:xfrm>
            <a:off x="1762553" y="898046"/>
            <a:ext cx="7329596" cy="5724585"/>
          </a:xfrm>
          <a:prstGeom prst="rect">
            <a:avLst/>
          </a:prstGeom>
        </p:spPr>
      </p:pic>
    </p:spTree>
    <p:extLst>
      <p:ext uri="{BB962C8B-B14F-4D97-AF65-F5344CB8AC3E}">
        <p14:creationId xmlns:p14="http://schemas.microsoft.com/office/powerpoint/2010/main" val="288140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586977"/>
            <a:ext cx="8478341"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academic program on campus should complete a curriculum map.</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Faculty need it to determine where the courses they teach fit into the overall program in which they teach and which outcomes their courses are accountable for helping to achieve.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Students could use it to better understand the purpose and the placement of the courses they are taking in a program and how they fit into the overall program they are pursuing.</a:t>
            </a: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Curriculum Map: Who needs it?</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302628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586977"/>
            <a:ext cx="8478341"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Useful for detecting holes in curriculum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Useful for pinpointing exactly where to address opportunities for improvement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Useful for determining faculty teaching assignments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Useful for determining where, when, and how to assess program-level student learning outcomes</a:t>
            </a: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Curriculum Map: What are its functions?</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316813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2305615"/>
            <a:ext cx="8478341" cy="2862322"/>
          </a:xfrm>
          <a:prstGeom prst="rect">
            <a:avLst/>
          </a:prstGeom>
          <a:noFill/>
        </p:spPr>
        <p:txBody>
          <a:bodyPr wrap="square" rtlCol="0">
            <a:spAutoFit/>
          </a:bodyPr>
          <a:lstStyle/>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Who did this curriculum map? Why are my courses on it?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you/we mark “my” class, am I required to asses the course?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you/we mark “my” class, am I required to report data from the course to the Assessment Office? </a:t>
            </a: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p:txBody>
      </p:sp>
      <p:sp>
        <p:nvSpPr>
          <p:cNvPr id="11" name="Rectangle 10"/>
          <p:cNvSpPr/>
          <p:nvPr/>
        </p:nvSpPr>
        <p:spPr>
          <a:xfrm>
            <a:off x="259746" y="297882"/>
            <a:ext cx="8478340" cy="1200329"/>
          </a:xfrm>
          <a:prstGeom prst="rect">
            <a:avLst/>
          </a:prstGeom>
        </p:spPr>
        <p:txBody>
          <a:bodyPr wrap="square">
            <a:spAutoFit/>
          </a:bodyPr>
          <a:lstStyle/>
          <a:p>
            <a:pPr lvl="0"/>
            <a:r>
              <a:rPr lang="en-US" sz="3600" dirty="0">
                <a:solidFill>
                  <a:srgbClr val="FFFFFF"/>
                </a:solidFill>
                <a:latin typeface="Georgia"/>
                <a:cs typeface="Georgia"/>
              </a:rPr>
              <a:t>Curriculum Map: Common Questions from Faculty</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192392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solidFill>
                  <a:srgbClr val="FFFFFF"/>
                </a:solidFill>
                <a:latin typeface="Arial"/>
                <a:cs typeface="Arial"/>
              </a:rPr>
              <a:t>AState.edu</a:t>
            </a:r>
            <a:endParaRPr lang="en-US" sz="900" b="1" dirty="0">
              <a:solidFill>
                <a:srgbClr val="FFFFFF"/>
              </a:solidFill>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solidFill>
                  <a:srgbClr val="FFFFFF"/>
                </a:solidFill>
                <a:latin typeface="Arial"/>
                <a:cs typeface="Arial"/>
              </a:rPr>
              <a:t>@</a:t>
            </a:r>
            <a:r>
              <a:rPr lang="en-US" sz="900" b="1" dirty="0" err="1">
                <a:solidFill>
                  <a:srgbClr val="FFFFFF"/>
                </a:solidFill>
                <a:latin typeface="Arial"/>
                <a:cs typeface="Arial"/>
              </a:rPr>
              <a:t>ArkansasState</a:t>
            </a:r>
            <a:endParaRPr lang="en-US" sz="900" b="1" dirty="0">
              <a:solidFill>
                <a:srgbClr val="FFFFFF"/>
              </a:solidFill>
              <a:latin typeface="Arial"/>
              <a:cs typeface="Arial"/>
            </a:endParaRPr>
          </a:p>
        </p:txBody>
      </p:sp>
      <p:sp>
        <p:nvSpPr>
          <p:cNvPr id="10" name="TextBox 9"/>
          <p:cNvSpPr txBox="1"/>
          <p:nvPr/>
        </p:nvSpPr>
        <p:spPr>
          <a:xfrm>
            <a:off x="259745" y="1586977"/>
            <a:ext cx="847834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No need! We did it for you using excel!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listed all the courses in the program in the first column; then we listed all the program-level student learning outcomes in a row across the top of the spreadsheet.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Next, we placed the letters I (introduce), E (emphasize), and/or R (reinforce) in the rows beside each course to represent in which course an outcome is introduced, emphasized, and/or reinforced. Confused yet? Good; let us show you!</a:t>
            </a:r>
          </a:p>
        </p:txBody>
      </p:sp>
      <p:sp>
        <p:nvSpPr>
          <p:cNvPr id="11" name="Rectangle 10"/>
          <p:cNvSpPr/>
          <p:nvPr/>
        </p:nvSpPr>
        <p:spPr>
          <a:xfrm>
            <a:off x="259746" y="297882"/>
            <a:ext cx="8478340" cy="646331"/>
          </a:xfrm>
          <a:prstGeom prst="rect">
            <a:avLst/>
          </a:prstGeom>
        </p:spPr>
        <p:txBody>
          <a:bodyPr wrap="square">
            <a:spAutoFit/>
          </a:bodyPr>
          <a:lstStyle/>
          <a:p>
            <a:pPr lvl="0"/>
            <a:r>
              <a:rPr lang="en-US" sz="3600" dirty="0">
                <a:solidFill>
                  <a:srgbClr val="FFFFFF"/>
                </a:solidFill>
                <a:latin typeface="Georgia"/>
                <a:cs typeface="Georgia"/>
              </a:rPr>
              <a:t>Curriculum Map: How to create it</a:t>
            </a:r>
            <a:endParaRPr lang="en-US" sz="3600" dirty="0">
              <a:solidFill>
                <a:srgbClr val="FFFFFF"/>
              </a:solidFill>
              <a:latin typeface="Arial"/>
              <a:cs typeface="Arial"/>
            </a:endParaRPr>
          </a:p>
        </p:txBody>
      </p:sp>
      <p:pic>
        <p:nvPicPr>
          <p:cNvPr id="2" name="Picture 1" descr="UnivLogo_Horiz_2C_Dar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spTree>
    <p:extLst>
      <p:ext uri="{BB962C8B-B14F-4D97-AF65-F5344CB8AC3E}">
        <p14:creationId xmlns:p14="http://schemas.microsoft.com/office/powerpoint/2010/main" val="29269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1223</Words>
  <Application>Microsoft Macintosh PowerPoint</Application>
  <PresentationFormat>On-screen Show (4:3)</PresentationFormat>
  <Paragraphs>149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Summer DeProw</cp:lastModifiedBy>
  <cp:revision>48</cp:revision>
  <cp:lastPrinted>2013-08-23T22:03:43Z</cp:lastPrinted>
  <dcterms:created xsi:type="dcterms:W3CDTF">2013-08-23T15:55:02Z</dcterms:created>
  <dcterms:modified xsi:type="dcterms:W3CDTF">2020-07-08T13:51:56Z</dcterms:modified>
</cp:coreProperties>
</file>